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807C37-23AE-3E29-BD04-81C0B58BF7A1}" v="46" dt="2022-06-24T17:44:01.418"/>
    <p1510:client id="{DE220868-5220-40E1-9DD8-EF863E401945}" v="21" dt="2022-06-24T18:57:42.2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4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2F593-21AC-4794-B6A2-40DCDEFBDE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9F892A-6D18-471A-9EE7-F152826115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43C60-66F9-4ABA-93BE-660917927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F3B1C-4477-47AC-9D70-F3DD2B62D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18FCF-20A6-4E9E-9A59-E825AD5A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36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57F9E-C300-4C9A-96B4-9F5ADCFB6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58D9E7-EBD0-4B9C-8541-716442173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CE267-0816-452B-A9EC-9789462F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142EA-D4A9-4399-ADA9-282569600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38C87-2CC1-4639-87DD-A4C641099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68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68DD1-738F-4359-B940-DA673D345E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494C0-0210-4BCE-9316-1160291B2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9A7A7-EB72-4836-AA84-A5445E005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188AF8-EF82-406B-BB14-212FC498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17A7B-F1EE-4728-9F55-05D04E73B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45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719E0-49FA-4096-986C-23A1FFB41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132CB-4340-4295-AC70-66CCD166A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CBEF1-FD6B-48FC-BC16-F0B54BC05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30096B-0157-4CE1-8207-81E6D0F76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4630F-7A80-4509-B9B0-A31712529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142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FE1AA-0CC7-49B8-BEC9-6922557EC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64944-53D3-4190-B32C-C43EF2F58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D343C-279A-4581-9343-B58062F11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FF61C-95B1-4272-AF6F-17DBDE917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D2234-C86A-4CC7-A058-5B9B4E758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38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619C-22D6-43D4-A328-829E27F1F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C7E69-7558-4653-95F9-B32026EF75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E8E080-38DE-4BCC-9B61-339317041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DB1000-C735-4E9E-8BEB-643B3844E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33B9E4-E50D-4979-93C4-4BA149AF5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90CD67-2456-45DD-8C59-2EE10177E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2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3659-16F4-407B-BF72-FC00BDEA8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17E6A-AE53-40E7-9079-B80B265B0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161DBF-D2CD-4BEB-8C5D-FC34639DF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A9322A-E6D8-484C-8A7F-62BE8D0973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CB0CF4-4DF3-4C34-94E2-5626CF6187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167D91-CE14-4583-B3D0-F42CA4B4E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C95131-C166-49D4-AF18-CB513D102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D7F82C-2AB1-4028-B292-306B9668F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97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6802C-653E-486C-9FBE-B400EA8E1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E37ACC-8ADC-4680-8459-6C7B1D9B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596743-B291-44C0-8DBA-2962CD5D0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A6D32B-72DA-4E4D-9B6E-16976CCED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967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603DFA-A5BC-400A-B7F5-1DD85F042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C39485-368F-4D92-A620-4330F6FEE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E06D93-6934-4CD2-803A-E0C3405EC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95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47E52-912F-4F74-A7BB-7A788BA56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27E87-31B3-45BF-8351-3751AA0D8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39D809-E03B-4188-A412-48BFEA25E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D60473-D075-4F8E-A18C-67DCF87F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117D22-6992-4205-90CB-8BD9807FA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7914-AB85-428C-B2A2-C61C90C15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43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D7FF6-E02C-4A73-B4BB-EFA80B5D5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21FC7-EE57-4600-A38E-D66DA00D5D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8D255A-0391-450A-98C1-281C5C3E1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BBD96-D8EF-4CA9-82FF-08FE40AF2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31B73A-2A60-418B-B09A-3927C70DB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869171-F99B-4E86-B737-72F325842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97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B778E-842D-44C2-9CF0-1ED65388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882C24-E5A9-423C-8534-880008078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07731-0E8B-4129-819E-9FA4F9BA26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64A6-6287-46B2-A4FB-06962A247289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BE411-DE20-4A3E-B61C-B9BF9028DA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8FA18-5AEB-499B-963D-970979DA1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FF75F-2252-4BB1-BBBF-F1C5854F9C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740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wcg.gov/publications/training-courses/rt-130" TargetMode="External"/><Relationship Id="rId13" Type="http://schemas.openxmlformats.org/officeDocument/2006/relationships/image" Target="../media/image35.png"/><Relationship Id="rId3" Type="http://schemas.openxmlformats.org/officeDocument/2006/relationships/hyperlink" Target="https://www.nwcg.gov/publications/pms118" TargetMode="External"/><Relationship Id="rId7" Type="http://schemas.openxmlformats.org/officeDocument/2006/relationships/hyperlink" Target="https://shop.phos-chekhomedefense.com/PHOS-CHEK-WILDFIRE-HOME-DEFENSE" TargetMode="External"/><Relationship Id="rId12" Type="http://schemas.openxmlformats.org/officeDocument/2006/relationships/hyperlink" Target="http://www.globalmedicalresponse.com/" TargetMode="External"/><Relationship Id="rId2" Type="http://schemas.openxmlformats.org/officeDocument/2006/relationships/hyperlink" Target="https://www.nwcg.gov/publications/pms11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irewiseusa.org/" TargetMode="External"/><Relationship Id="rId11" Type="http://schemas.openxmlformats.org/officeDocument/2006/relationships/hyperlink" Target="http://www.ruralmetrofire.com/" TargetMode="External"/><Relationship Id="rId5" Type="http://schemas.openxmlformats.org/officeDocument/2006/relationships/hyperlink" Target="https://nwcg.gov/committees/6-Minutes-for-safety" TargetMode="External"/><Relationship Id="rId15" Type="http://schemas.openxmlformats.org/officeDocument/2006/relationships/image" Target="../media/image37.jpeg"/><Relationship Id="rId10" Type="http://schemas.openxmlformats.org/officeDocument/2006/relationships/hyperlink" Target="http://www.capstonefire.com/" TargetMode="External"/><Relationship Id="rId4" Type="http://schemas.openxmlformats.org/officeDocument/2006/relationships/hyperlink" Target="https://www.nwcg.gov/publications/pms110-18" TargetMode="External"/><Relationship Id="rId9" Type="http://schemas.openxmlformats.org/officeDocument/2006/relationships/hyperlink" Target="https://www.nwcg.gov/publications/training-courses/s-190" TargetMode="External"/><Relationship Id="rId14" Type="http://schemas.openxmlformats.org/officeDocument/2006/relationships/image" Target="../media/image3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1529E6-A5E8-4A38-BE03-9A5714A11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67909" y="2023110"/>
            <a:ext cx="2469624" cy="2846070"/>
          </a:xfrm>
        </p:spPr>
        <p:txBody>
          <a:bodyPr anchor="ctr">
            <a:normAutofit/>
          </a:bodyPr>
          <a:lstStyle/>
          <a:p>
            <a:pPr algn="l"/>
            <a:r>
              <a:rPr lang="en-US" sz="3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Wildfire Prevention &amp;  Safety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D6DDD830-F0D5-4692-87C5-AE4EA181A71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238" y="1800161"/>
            <a:ext cx="7608304" cy="3328633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702FD-DFC1-48FA-900D-C9FED80D2BB6}"/>
              </a:ext>
            </a:extLst>
          </p:cNvPr>
          <p:cNvSpPr txBox="1"/>
          <p:nvPr/>
        </p:nvSpPr>
        <p:spPr>
          <a:xfrm>
            <a:off x="461553" y="5081181"/>
            <a:ext cx="3326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Kristen Davis</a:t>
            </a:r>
          </a:p>
          <a:p>
            <a:r>
              <a:rPr lang="en-US" sz="1200" dirty="0"/>
              <a:t>Director of Account Management </a:t>
            </a:r>
          </a:p>
          <a:p>
            <a:r>
              <a:rPr lang="en-US" sz="1200" dirty="0"/>
              <a:t>760.466.7721</a:t>
            </a:r>
          </a:p>
          <a:p>
            <a:r>
              <a:rPr lang="en-US" sz="1200" dirty="0"/>
              <a:t>Kristen.davis2@gmr.net</a:t>
            </a:r>
          </a:p>
        </p:txBody>
      </p:sp>
    </p:spTree>
    <p:extLst>
      <p:ext uri="{BB962C8B-B14F-4D97-AF65-F5344CB8AC3E}">
        <p14:creationId xmlns:p14="http://schemas.microsoft.com/office/powerpoint/2010/main" val="4061956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standing in front of a group of buses&#10;&#10;Description automatically generated with low confidence">
            <a:extLst>
              <a:ext uri="{FF2B5EF4-FFF2-40B4-BE49-F238E27FC236}">
                <a16:creationId xmlns:a16="http://schemas.microsoft.com/office/drawing/2014/main" id="{1042266B-CECB-4A8E-A0AC-1BAE00297B8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4441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72E66B4-1EFF-4E39-BB97-50BA2236CB3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41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77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1D8088-559A-46A5-A801-CDF0B9476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2E96F-17F7-4C8C-BDF1-6BB90A0C1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2380868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6BD00C-9313-4A22-94F7-3875A46C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EAF30D0-AA67-427C-9938-A2C8A9B5D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8FB01AB0-17C4-422D-B093-1A4EB809BA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41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08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8F599F27-4F30-4C61-9838-4FFCE234DE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7C22EF-46C8-41BF-934F-2EEA5AFE4B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3000" dirty="0"/>
              <a:t>18 Look Outs and the importance of “LCES”</a:t>
            </a:r>
            <a:br>
              <a:rPr lang="en-US" sz="3000" dirty="0"/>
            </a:br>
            <a:br>
              <a:rPr lang="en-US" sz="3000" dirty="0"/>
            </a:b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Lookouts</a:t>
            </a:r>
            <a:br>
              <a:rPr lang="en-US" sz="3000" dirty="0"/>
            </a:b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  <a:br>
              <a:rPr lang="en-US" sz="3000" dirty="0"/>
            </a:b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Escape Route</a:t>
            </a:r>
            <a:br>
              <a:rPr lang="en-US" sz="3000" dirty="0"/>
            </a:b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Safety Zones</a:t>
            </a:r>
            <a:br>
              <a:rPr lang="en-US" sz="3000" dirty="0"/>
            </a:br>
            <a:endParaRPr lang="en-US" sz="30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13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51A536E2-E996-429C-B708-89EA926E66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157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2CA50286-D29A-40E6-9537-5847435500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41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48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795635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in a field&#10;&#10;Description automatically generated with low confidence">
            <a:extLst>
              <a:ext uri="{FF2B5EF4-FFF2-40B4-BE49-F238E27FC236}">
                <a16:creationId xmlns:a16="http://schemas.microsoft.com/office/drawing/2014/main" id="{B2679E81-C8D1-4C7E-AEBD-CC92D6E65A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61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5872A3-CFF8-4F36-8446-6F1B04585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EC0934-1503-4296-A688-FC4E83E3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4813"/>
            <a:ext cx="7147352" cy="6333471"/>
            <a:chOff x="329184" y="-555662"/>
            <a:chExt cx="524256" cy="633347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C528A17-D3E6-4463-8942-C4991C05B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99B74AA-0D92-4B16-A6FE-030C4476E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555662"/>
              <a:ext cx="524256" cy="60877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E2C537D-FECA-4C7F-A65B-F82518B3A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265180"/>
            <a:ext cx="10999072" cy="57515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drone flying over a mountain&#10;&#10;Description automatically generated with medium confidence">
            <a:extLst>
              <a:ext uri="{FF2B5EF4-FFF2-40B4-BE49-F238E27FC236}">
                <a16:creationId xmlns:a16="http://schemas.microsoft.com/office/drawing/2014/main" id="{F5F655A8-98B2-45EB-891D-99CDA73F8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469664"/>
            <a:ext cx="10515600" cy="533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771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1D8088-559A-46A5-A801-CDF0B9476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2E96F-17F7-4C8C-BDF1-6BB90A0C1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2380868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6BD00C-9313-4A22-94F7-3875A46C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EAF30D0-AA67-427C-9938-A2C8A9B5D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nature, bedclothes, dune&#10;&#10;Description automatically generated">
            <a:extLst>
              <a:ext uri="{FF2B5EF4-FFF2-40B4-BE49-F238E27FC236}">
                <a16:creationId xmlns:a16="http://schemas.microsoft.com/office/drawing/2014/main" id="{3D32034A-A76C-46BB-8E2B-F99B2D8D84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41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19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2AA3726A-E6D7-407E-BF5F-ED5E7E8DCB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24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F930A3D-658D-48F5-A13E-C57BA0B2B4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BED5B5-C836-4C8D-8CC7-BB09DF9B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8596" y="679730"/>
            <a:ext cx="4475848" cy="37870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Wildfire Prevention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365538" y="385757"/>
            <a:ext cx="1715478" cy="64465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413" y="269325"/>
            <a:ext cx="5591744" cy="617193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moke, weapon, fire, yellow&#10;&#10;Description automatically generated">
            <a:extLst>
              <a:ext uri="{FF2B5EF4-FFF2-40B4-BE49-F238E27FC236}">
                <a16:creationId xmlns:a16="http://schemas.microsoft.com/office/drawing/2014/main" id="{7D5DEF6E-BBF2-40A2-885F-B2F3F97678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 b="-4"/>
          <a:stretch/>
        </p:blipFill>
        <p:spPr>
          <a:xfrm>
            <a:off x="965587" y="425052"/>
            <a:ext cx="5127395" cy="2825496"/>
          </a:xfrm>
          <a:prstGeom prst="rect">
            <a:avLst/>
          </a:prstGeom>
        </p:spPr>
      </p:pic>
      <p:pic>
        <p:nvPicPr>
          <p:cNvPr id="12" name="Picture 11" descr="A picture containing sky, outdoor, ground, truck&#10;&#10;Description automatically generated">
            <a:extLst>
              <a:ext uri="{FF2B5EF4-FFF2-40B4-BE49-F238E27FC236}">
                <a16:creationId xmlns:a16="http://schemas.microsoft.com/office/drawing/2014/main" id="{6F1CE464-E49A-4F94-84DE-61B90D7832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/>
        </p:blipFill>
        <p:spPr>
          <a:xfrm>
            <a:off x="968605" y="3437313"/>
            <a:ext cx="5127395" cy="2825496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6CF143E5-57C3-46A3-91A2-EDAA7A8E6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00543" y="2754068"/>
            <a:ext cx="149016" cy="17099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321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sky, transport&#10;&#10;Description automatically generated">
            <a:extLst>
              <a:ext uri="{FF2B5EF4-FFF2-40B4-BE49-F238E27FC236}">
                <a16:creationId xmlns:a16="http://schemas.microsoft.com/office/drawing/2014/main" id="{563F21BC-D907-40C8-8B6E-99C0A87FC1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434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613B4A9-1C7C-4729-A016-AB42D3979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1C4DF6F9-DF07-46F6-B9E8-EB968B8D0C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329316" y="10"/>
            <a:ext cx="11862684" cy="6857990"/>
          </a:xfrm>
          <a:custGeom>
            <a:avLst/>
            <a:gdLst/>
            <a:ahLst/>
            <a:cxnLst/>
            <a:rect l="l" t="t" r="r" b="b"/>
            <a:pathLst>
              <a:path w="11862684" h="6858000">
                <a:moveTo>
                  <a:pt x="1047342" y="0"/>
                </a:moveTo>
                <a:lnTo>
                  <a:pt x="4590463" y="0"/>
                </a:lnTo>
                <a:lnTo>
                  <a:pt x="5499874" y="0"/>
                </a:lnTo>
                <a:lnTo>
                  <a:pt x="5723425" y="0"/>
                </a:lnTo>
                <a:lnTo>
                  <a:pt x="7580390" y="0"/>
                </a:lnTo>
                <a:lnTo>
                  <a:pt x="7747884" y="0"/>
                </a:lnTo>
                <a:lnTo>
                  <a:pt x="7824084" y="0"/>
                </a:lnTo>
                <a:lnTo>
                  <a:pt x="11862684" y="0"/>
                </a:lnTo>
                <a:lnTo>
                  <a:pt x="11862684" y="6858000"/>
                </a:lnTo>
                <a:lnTo>
                  <a:pt x="7824084" y="6858000"/>
                </a:lnTo>
                <a:lnTo>
                  <a:pt x="7747884" y="6858000"/>
                </a:lnTo>
                <a:lnTo>
                  <a:pt x="7580390" y="6858000"/>
                </a:lnTo>
                <a:lnTo>
                  <a:pt x="5723425" y="6858000"/>
                </a:lnTo>
                <a:lnTo>
                  <a:pt x="5499874" y="6858000"/>
                </a:lnTo>
                <a:lnTo>
                  <a:pt x="4590463" y="6858000"/>
                </a:lnTo>
                <a:lnTo>
                  <a:pt x="1654188" y="6858000"/>
                </a:lnTo>
                <a:cubicBezTo>
                  <a:pt x="1530404" y="6786859"/>
                  <a:pt x="1412658" y="6701489"/>
                  <a:pt x="1279816" y="6658805"/>
                </a:cubicBezTo>
                <a:cubicBezTo>
                  <a:pt x="1189242" y="6630349"/>
                  <a:pt x="1101686" y="6580550"/>
                  <a:pt x="1116783" y="6431153"/>
                </a:cubicBezTo>
                <a:cubicBezTo>
                  <a:pt x="1119802" y="6388469"/>
                  <a:pt x="1095648" y="6356456"/>
                  <a:pt x="1059419" y="6367127"/>
                </a:cubicBezTo>
                <a:cubicBezTo>
                  <a:pt x="989979" y="6388469"/>
                  <a:pt x="956768" y="6327999"/>
                  <a:pt x="917520" y="6281757"/>
                </a:cubicBezTo>
                <a:cubicBezTo>
                  <a:pt x="848079" y="6199945"/>
                  <a:pt x="781658" y="6114575"/>
                  <a:pt x="669950" y="6100347"/>
                </a:cubicBezTo>
                <a:cubicBezTo>
                  <a:pt x="691084" y="6036320"/>
                  <a:pt x="727312" y="6043434"/>
                  <a:pt x="760524" y="6057663"/>
                </a:cubicBezTo>
                <a:cubicBezTo>
                  <a:pt x="848079" y="6093234"/>
                  <a:pt x="935634" y="6132361"/>
                  <a:pt x="1023188" y="6167932"/>
                </a:cubicBezTo>
                <a:cubicBezTo>
                  <a:pt x="1080552" y="6189274"/>
                  <a:pt x="1137916" y="6221287"/>
                  <a:pt x="1213395" y="6196388"/>
                </a:cubicBezTo>
                <a:cubicBezTo>
                  <a:pt x="1146974" y="6068335"/>
                  <a:pt x="1035266" y="6043434"/>
                  <a:pt x="944692" y="6004307"/>
                </a:cubicBezTo>
                <a:cubicBezTo>
                  <a:pt x="832982" y="5954508"/>
                  <a:pt x="766562" y="5862025"/>
                  <a:pt x="685045" y="5755314"/>
                </a:cubicBezTo>
                <a:cubicBezTo>
                  <a:pt x="766562" y="5726858"/>
                  <a:pt x="817887" y="5805112"/>
                  <a:pt x="884310" y="5801555"/>
                </a:cubicBezTo>
                <a:cubicBezTo>
                  <a:pt x="887328" y="5790884"/>
                  <a:pt x="893366" y="5769542"/>
                  <a:pt x="893366" y="5769542"/>
                </a:cubicBezTo>
                <a:cubicBezTo>
                  <a:pt x="784676" y="5712629"/>
                  <a:pt x="736372" y="5605917"/>
                  <a:pt x="718256" y="5474306"/>
                </a:cubicBezTo>
                <a:cubicBezTo>
                  <a:pt x="712218" y="5406721"/>
                  <a:pt x="672970" y="5385379"/>
                  <a:pt x="633720" y="5353367"/>
                </a:cubicBezTo>
                <a:cubicBezTo>
                  <a:pt x="500878" y="5243097"/>
                  <a:pt x="358980" y="5143500"/>
                  <a:pt x="247270" y="4994104"/>
                </a:cubicBezTo>
                <a:cubicBezTo>
                  <a:pt x="377094" y="5011889"/>
                  <a:pt x="479744" y="5111487"/>
                  <a:pt x="615606" y="5154171"/>
                </a:cubicBezTo>
                <a:cubicBezTo>
                  <a:pt x="506917" y="4990547"/>
                  <a:pt x="365016" y="4905177"/>
                  <a:pt x="235194" y="4805580"/>
                </a:cubicBezTo>
                <a:cubicBezTo>
                  <a:pt x="174810" y="4759339"/>
                  <a:pt x="120468" y="4702425"/>
                  <a:pt x="51026" y="4677526"/>
                </a:cubicBezTo>
                <a:cubicBezTo>
                  <a:pt x="26873" y="4670412"/>
                  <a:pt x="-15396" y="4652628"/>
                  <a:pt x="5740" y="4602828"/>
                </a:cubicBezTo>
                <a:cubicBezTo>
                  <a:pt x="23854" y="4560144"/>
                  <a:pt x="57065" y="4574373"/>
                  <a:pt x="87257" y="4585042"/>
                </a:cubicBezTo>
                <a:cubicBezTo>
                  <a:pt x="159715" y="4613499"/>
                  <a:pt x="238213" y="4613499"/>
                  <a:pt x="337844" y="4613499"/>
                </a:cubicBezTo>
                <a:cubicBezTo>
                  <a:pt x="253310" y="4478331"/>
                  <a:pt x="99332" y="4521016"/>
                  <a:pt x="26873" y="4378734"/>
                </a:cubicBezTo>
                <a:cubicBezTo>
                  <a:pt x="117448" y="4353835"/>
                  <a:pt x="186888" y="4403633"/>
                  <a:pt x="259346" y="4414305"/>
                </a:cubicBezTo>
                <a:cubicBezTo>
                  <a:pt x="325769" y="4424975"/>
                  <a:pt x="340863" y="4400076"/>
                  <a:pt x="325769" y="4321821"/>
                </a:cubicBezTo>
                <a:cubicBezTo>
                  <a:pt x="301616" y="4200882"/>
                  <a:pt x="337844" y="4140411"/>
                  <a:pt x="434458" y="4172424"/>
                </a:cubicBezTo>
                <a:cubicBezTo>
                  <a:pt x="525031" y="4204438"/>
                  <a:pt x="534089" y="4158196"/>
                  <a:pt x="509936" y="4090612"/>
                </a:cubicBezTo>
                <a:cubicBezTo>
                  <a:pt x="473706" y="3991015"/>
                  <a:pt x="512954" y="3912759"/>
                  <a:pt x="540128" y="3827390"/>
                </a:cubicBezTo>
                <a:cubicBezTo>
                  <a:pt x="582395" y="3699337"/>
                  <a:pt x="564281" y="3635309"/>
                  <a:pt x="476725" y="3539269"/>
                </a:cubicBezTo>
                <a:cubicBezTo>
                  <a:pt x="425400" y="3485914"/>
                  <a:pt x="374074" y="3439672"/>
                  <a:pt x="301616" y="3393429"/>
                </a:cubicBezTo>
                <a:cubicBezTo>
                  <a:pt x="467668" y="3368530"/>
                  <a:pt x="295577" y="3283162"/>
                  <a:pt x="352940" y="3229805"/>
                </a:cubicBezTo>
                <a:cubicBezTo>
                  <a:pt x="470686" y="3208463"/>
                  <a:pt x="564281" y="3379202"/>
                  <a:pt x="724294" y="3329402"/>
                </a:cubicBezTo>
                <a:cubicBezTo>
                  <a:pt x="531070" y="3183563"/>
                  <a:pt x="313691" y="3137322"/>
                  <a:pt x="171792" y="2941684"/>
                </a:cubicBezTo>
                <a:cubicBezTo>
                  <a:pt x="205002" y="2899000"/>
                  <a:pt x="238213" y="2941684"/>
                  <a:pt x="265385" y="2923898"/>
                </a:cubicBezTo>
                <a:cubicBezTo>
                  <a:pt x="265385" y="2913227"/>
                  <a:pt x="582395" y="2980812"/>
                  <a:pt x="600510" y="2703362"/>
                </a:cubicBezTo>
                <a:cubicBezTo>
                  <a:pt x="606548" y="2703362"/>
                  <a:pt x="612587" y="2703362"/>
                  <a:pt x="618624" y="2692689"/>
                </a:cubicBezTo>
                <a:cubicBezTo>
                  <a:pt x="651834" y="2653563"/>
                  <a:pt x="621644" y="2561080"/>
                  <a:pt x="675988" y="2553965"/>
                </a:cubicBezTo>
                <a:cubicBezTo>
                  <a:pt x="736372" y="2546851"/>
                  <a:pt x="793735" y="2514837"/>
                  <a:pt x="857136" y="2532623"/>
                </a:cubicBezTo>
                <a:cubicBezTo>
                  <a:pt x="905443" y="2546851"/>
                  <a:pt x="956768" y="2564636"/>
                  <a:pt x="1008094" y="2564636"/>
                </a:cubicBezTo>
                <a:cubicBezTo>
                  <a:pt x="1062438" y="2564636"/>
                  <a:pt x="1137916" y="2685576"/>
                  <a:pt x="1171128" y="2525509"/>
                </a:cubicBezTo>
                <a:cubicBezTo>
                  <a:pt x="1171128" y="2518395"/>
                  <a:pt x="1264720" y="2536181"/>
                  <a:pt x="1316045" y="2543294"/>
                </a:cubicBezTo>
                <a:cubicBezTo>
                  <a:pt x="1358314" y="2550408"/>
                  <a:pt x="1409640" y="2582422"/>
                  <a:pt x="1439830" y="2518395"/>
                </a:cubicBezTo>
                <a:cubicBezTo>
                  <a:pt x="1454926" y="2479267"/>
                  <a:pt x="1382466" y="2408126"/>
                  <a:pt x="1319065" y="2401012"/>
                </a:cubicBezTo>
                <a:cubicBezTo>
                  <a:pt x="1261702" y="2393898"/>
                  <a:pt x="1204338" y="2386784"/>
                  <a:pt x="1149994" y="2401012"/>
                </a:cubicBezTo>
                <a:cubicBezTo>
                  <a:pt x="1083572" y="2418796"/>
                  <a:pt x="1047342" y="2390340"/>
                  <a:pt x="1029227" y="2326314"/>
                </a:cubicBezTo>
                <a:cubicBezTo>
                  <a:pt x="1008094" y="2258731"/>
                  <a:pt x="968844" y="2223159"/>
                  <a:pt x="914500" y="2191146"/>
                </a:cubicBezTo>
                <a:cubicBezTo>
                  <a:pt x="781658" y="2112891"/>
                  <a:pt x="654854" y="2020407"/>
                  <a:pt x="509936" y="1974165"/>
                </a:cubicBezTo>
                <a:cubicBezTo>
                  <a:pt x="482764" y="1967051"/>
                  <a:pt x="449553" y="1952823"/>
                  <a:pt x="437476" y="1892353"/>
                </a:cubicBezTo>
                <a:cubicBezTo>
                  <a:pt x="829964" y="1984836"/>
                  <a:pt x="1186222" y="2223159"/>
                  <a:pt x="1590788" y="2208931"/>
                </a:cubicBezTo>
                <a:cubicBezTo>
                  <a:pt x="1482098" y="2134233"/>
                  <a:pt x="1352276" y="2130676"/>
                  <a:pt x="1234528" y="2077320"/>
                </a:cubicBezTo>
                <a:cubicBezTo>
                  <a:pt x="1319065" y="2038192"/>
                  <a:pt x="1397562" y="2080877"/>
                  <a:pt x="1476060" y="2102219"/>
                </a:cubicBezTo>
                <a:cubicBezTo>
                  <a:pt x="1542482" y="2120004"/>
                  <a:pt x="1602864" y="2123562"/>
                  <a:pt x="1608902" y="2013292"/>
                </a:cubicBezTo>
                <a:cubicBezTo>
                  <a:pt x="1608902" y="2002622"/>
                  <a:pt x="1608902" y="1995507"/>
                  <a:pt x="1608902" y="1984836"/>
                </a:cubicBezTo>
                <a:cubicBezTo>
                  <a:pt x="1584749" y="1938595"/>
                  <a:pt x="1551538" y="1917252"/>
                  <a:pt x="1509271" y="1903025"/>
                </a:cubicBezTo>
                <a:cubicBezTo>
                  <a:pt x="1485118" y="1895910"/>
                  <a:pt x="1451907" y="1881683"/>
                  <a:pt x="1451907" y="1849668"/>
                </a:cubicBezTo>
                <a:cubicBezTo>
                  <a:pt x="1454926" y="1728729"/>
                  <a:pt x="1373409" y="1693158"/>
                  <a:pt x="1294912" y="1657587"/>
                </a:cubicBezTo>
                <a:cubicBezTo>
                  <a:pt x="1337180" y="1597117"/>
                  <a:pt x="1373409" y="1639802"/>
                  <a:pt x="1406620" y="1636245"/>
                </a:cubicBezTo>
                <a:cubicBezTo>
                  <a:pt x="1427754" y="1632688"/>
                  <a:pt x="1448887" y="1629132"/>
                  <a:pt x="1448887" y="1597117"/>
                </a:cubicBezTo>
                <a:cubicBezTo>
                  <a:pt x="1448887" y="1572219"/>
                  <a:pt x="1439830" y="1540204"/>
                  <a:pt x="1418696" y="1540204"/>
                </a:cubicBezTo>
                <a:cubicBezTo>
                  <a:pt x="1285854" y="1536647"/>
                  <a:pt x="1210375" y="1365909"/>
                  <a:pt x="1071494" y="1365909"/>
                </a:cubicBezTo>
                <a:cubicBezTo>
                  <a:pt x="986960" y="1365909"/>
                  <a:pt x="1113764" y="1269868"/>
                  <a:pt x="1044324" y="1230741"/>
                </a:cubicBezTo>
                <a:cubicBezTo>
                  <a:pt x="1029227" y="1220069"/>
                  <a:pt x="1086591" y="1205842"/>
                  <a:pt x="1110744" y="1209399"/>
                </a:cubicBezTo>
                <a:cubicBezTo>
                  <a:pt x="1134897" y="1212955"/>
                  <a:pt x="1156032" y="1237855"/>
                  <a:pt x="1186222" y="1220069"/>
                </a:cubicBezTo>
                <a:cubicBezTo>
                  <a:pt x="1201318" y="1156043"/>
                  <a:pt x="1162069" y="1131144"/>
                  <a:pt x="1125840" y="1113358"/>
                </a:cubicBezTo>
                <a:cubicBezTo>
                  <a:pt x="1047342" y="1070674"/>
                  <a:pt x="968844" y="1020875"/>
                  <a:pt x="881290" y="1006647"/>
                </a:cubicBezTo>
                <a:cubicBezTo>
                  <a:pt x="851099" y="1003089"/>
                  <a:pt x="832982" y="985305"/>
                  <a:pt x="836002" y="949734"/>
                </a:cubicBezTo>
                <a:cubicBezTo>
                  <a:pt x="842040" y="903491"/>
                  <a:pt x="872232" y="917720"/>
                  <a:pt x="896385" y="921277"/>
                </a:cubicBezTo>
                <a:cubicBezTo>
                  <a:pt x="911482" y="924835"/>
                  <a:pt x="926577" y="935506"/>
                  <a:pt x="941672" y="910606"/>
                </a:cubicBezTo>
                <a:cubicBezTo>
                  <a:pt x="588434" y="658055"/>
                  <a:pt x="401247" y="672284"/>
                  <a:pt x="5740" y="465975"/>
                </a:cubicBezTo>
                <a:cubicBezTo>
                  <a:pt x="93294" y="426847"/>
                  <a:pt x="156696" y="455303"/>
                  <a:pt x="217079" y="462417"/>
                </a:cubicBezTo>
                <a:cubicBezTo>
                  <a:pt x="368036" y="480203"/>
                  <a:pt x="274442" y="512216"/>
                  <a:pt x="425400" y="533558"/>
                </a:cubicBezTo>
                <a:cubicBezTo>
                  <a:pt x="497860" y="544229"/>
                  <a:pt x="564281" y="579800"/>
                  <a:pt x="645798" y="522887"/>
                </a:cubicBezTo>
                <a:cubicBezTo>
                  <a:pt x="700142" y="483759"/>
                  <a:pt x="787696" y="526444"/>
                  <a:pt x="854118" y="558458"/>
                </a:cubicBezTo>
                <a:cubicBezTo>
                  <a:pt x="908462" y="586915"/>
                  <a:pt x="962806" y="594028"/>
                  <a:pt x="1035266" y="558458"/>
                </a:cubicBezTo>
                <a:cubicBezTo>
                  <a:pt x="968844" y="537116"/>
                  <a:pt x="917520" y="519330"/>
                  <a:pt x="866193" y="505101"/>
                </a:cubicBezTo>
                <a:cubicBezTo>
                  <a:pt x="823926" y="494431"/>
                  <a:pt x="799772" y="469532"/>
                  <a:pt x="802792" y="416176"/>
                </a:cubicBezTo>
                <a:cubicBezTo>
                  <a:pt x="802792" y="387720"/>
                  <a:pt x="793735" y="348592"/>
                  <a:pt x="823926" y="334364"/>
                </a:cubicBezTo>
                <a:cubicBezTo>
                  <a:pt x="848079" y="320135"/>
                  <a:pt x="881290" y="334364"/>
                  <a:pt x="893366" y="359262"/>
                </a:cubicBezTo>
                <a:cubicBezTo>
                  <a:pt x="908462" y="405504"/>
                  <a:pt x="923557" y="448189"/>
                  <a:pt x="974883" y="451747"/>
                </a:cubicBezTo>
                <a:cubicBezTo>
                  <a:pt x="1044324" y="458860"/>
                  <a:pt x="1005074" y="430405"/>
                  <a:pt x="992998" y="394834"/>
                </a:cubicBezTo>
                <a:cubicBezTo>
                  <a:pt x="980921" y="355706"/>
                  <a:pt x="1017152" y="345034"/>
                  <a:pt x="1041304" y="352148"/>
                </a:cubicBezTo>
                <a:cubicBezTo>
                  <a:pt x="1131878" y="384162"/>
                  <a:pt x="1225472" y="327250"/>
                  <a:pt x="1319065" y="373491"/>
                </a:cubicBezTo>
                <a:cubicBezTo>
                  <a:pt x="1294912" y="259665"/>
                  <a:pt x="1243586" y="209867"/>
                  <a:pt x="1134897" y="192082"/>
                </a:cubicBezTo>
                <a:cubicBezTo>
                  <a:pt x="1095648" y="188525"/>
                  <a:pt x="1053380" y="195638"/>
                  <a:pt x="1017152" y="163625"/>
                </a:cubicBezTo>
                <a:cubicBezTo>
                  <a:pt x="996016" y="145839"/>
                  <a:pt x="974883" y="124497"/>
                  <a:pt x="989979" y="88927"/>
                </a:cubicBezTo>
                <a:cubicBezTo>
                  <a:pt x="999036" y="64027"/>
                  <a:pt x="1023188" y="64027"/>
                  <a:pt x="1044324" y="71141"/>
                </a:cubicBezTo>
                <a:cubicBezTo>
                  <a:pt x="1131878" y="110269"/>
                  <a:pt x="1225472" y="120941"/>
                  <a:pt x="1316045" y="135168"/>
                </a:cubicBezTo>
                <a:cubicBezTo>
                  <a:pt x="1331142" y="138725"/>
                  <a:pt x="1346237" y="145839"/>
                  <a:pt x="1361334" y="110269"/>
                </a:cubicBezTo>
                <a:cubicBezTo>
                  <a:pt x="1255664" y="78255"/>
                  <a:pt x="1153012" y="35571"/>
                  <a:pt x="104734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82264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standing in a desert&#10;&#10;Description automatically generated with low confidence">
            <a:extLst>
              <a:ext uri="{FF2B5EF4-FFF2-40B4-BE49-F238E27FC236}">
                <a16:creationId xmlns:a16="http://schemas.microsoft.com/office/drawing/2014/main" id="{895FABCC-FC12-45A2-B39D-B5477C92DB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41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779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5872A3-CFF8-4F36-8446-6F1B04585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EC0934-1503-4296-A688-FC4E83E3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4813"/>
            <a:ext cx="7147352" cy="6333471"/>
            <a:chOff x="329184" y="-555662"/>
            <a:chExt cx="524256" cy="633347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C528A17-D3E6-4463-8942-C4991C05B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99B74AA-0D92-4B16-A6FE-030C4476E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555662"/>
              <a:ext cx="524256" cy="60877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E2C537D-FECA-4C7F-A65B-F82518B3A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265180"/>
            <a:ext cx="10999072" cy="57515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nature&#10;&#10;Description automatically generated">
            <a:extLst>
              <a:ext uri="{FF2B5EF4-FFF2-40B4-BE49-F238E27FC236}">
                <a16:creationId xmlns:a16="http://schemas.microsoft.com/office/drawing/2014/main" id="{3409983E-C2C7-411E-8315-10610807F9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981"/>
          <a:stretch/>
        </p:blipFill>
        <p:spPr>
          <a:xfrm>
            <a:off x="838200" y="469664"/>
            <a:ext cx="10515600" cy="533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860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cture containing map&#10;&#10;Description automatically generated">
            <a:extLst>
              <a:ext uri="{FF2B5EF4-FFF2-40B4-BE49-F238E27FC236}">
                <a16:creationId xmlns:a16="http://schemas.microsoft.com/office/drawing/2014/main" id="{9DE6ECAA-2A35-4C31-A1D4-C1AB52DE34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33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78F42965-98B1-4CE0-A883-7E10A009E0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975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1D8088-559A-46A5-A801-CDF0B9476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2E96F-17F7-4C8C-BDF1-6BB90A0C1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2380868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6BD00C-9313-4A22-94F7-3875A46C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EAF30D0-AA67-427C-9938-A2C8A9B5D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nature, several&#10;&#10;Description automatically generated">
            <a:extLst>
              <a:ext uri="{FF2B5EF4-FFF2-40B4-BE49-F238E27FC236}">
                <a16:creationId xmlns:a16="http://schemas.microsoft.com/office/drawing/2014/main" id="{4DDF4811-A2CB-402F-B794-32AB3F57EF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984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10E5DFB-15AF-42C1-AB53-6075993726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349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795635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17AF0AC4-3B7C-4848-AB4F-CC59903B47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41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72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eople in a forest&#10;&#10;Description automatically generated with low confidence">
            <a:extLst>
              <a:ext uri="{FF2B5EF4-FFF2-40B4-BE49-F238E27FC236}">
                <a16:creationId xmlns:a16="http://schemas.microsoft.com/office/drawing/2014/main" id="{1752EBDC-A8F6-4D19-AB06-683B5C1392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504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truck on fire&#10;&#10;Description automatically generated with medium confidence">
            <a:extLst>
              <a:ext uri="{FF2B5EF4-FFF2-40B4-BE49-F238E27FC236}">
                <a16:creationId xmlns:a16="http://schemas.microsoft.com/office/drawing/2014/main" id="{11FCD4AD-3EC5-4012-B1A3-B6AB9E7BB6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1628" y="320511"/>
            <a:ext cx="3794760" cy="3930978"/>
          </a:xfrm>
          <a:prstGeom prst="rect">
            <a:avLst/>
          </a:prstGeom>
        </p:spPr>
      </p:pic>
      <p:pic>
        <p:nvPicPr>
          <p:cNvPr id="3" name="Picture 2" descr="A picture containing outdoor, tree&#10;&#10;Description automatically generated">
            <a:extLst>
              <a:ext uri="{FF2B5EF4-FFF2-40B4-BE49-F238E27FC236}">
                <a16:creationId xmlns:a16="http://schemas.microsoft.com/office/drawing/2014/main" id="{9579A575-2931-4648-BA7C-4424AB0417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4198385" y="320511"/>
            <a:ext cx="3794760" cy="3930978"/>
          </a:xfrm>
          <a:prstGeom prst="rect">
            <a:avLst/>
          </a:prstGeom>
        </p:spPr>
      </p:pic>
      <p:pic>
        <p:nvPicPr>
          <p:cNvPr id="10" name="Picture 9" descr="A picture containing tree, outdoor, sky, car&#10;&#10;Description automatically generated">
            <a:extLst>
              <a:ext uri="{FF2B5EF4-FFF2-40B4-BE49-F238E27FC236}">
                <a16:creationId xmlns:a16="http://schemas.microsoft.com/office/drawing/2014/main" id="{3A738AA9-A379-455C-8E04-E3DE01E3B8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8075142" y="320511"/>
            <a:ext cx="3794760" cy="3930978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188E89-AF78-40F6-B787-E9BD9C625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24000" y="5778706"/>
            <a:ext cx="9144000" cy="0"/>
          </a:xfrm>
          <a:prstGeom prst="line">
            <a:avLst/>
          </a:prstGeom>
          <a:ln w="19050">
            <a:solidFill>
              <a:srgbClr val="AC8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F26E4CF-421E-443F-B30E-73264EA8AFF3}"/>
              </a:ext>
            </a:extLst>
          </p:cNvPr>
          <p:cNvSpPr txBox="1"/>
          <p:nvPr/>
        </p:nvSpPr>
        <p:spPr>
          <a:xfrm>
            <a:off x="3048446" y="5056806"/>
            <a:ext cx="6094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Equipment vs. Tools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6396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Diagram, map&#10;&#10;Description automatically generated">
            <a:extLst>
              <a:ext uri="{FF2B5EF4-FFF2-40B4-BE49-F238E27FC236}">
                <a16:creationId xmlns:a16="http://schemas.microsoft.com/office/drawing/2014/main" id="{38F784E9-FD79-42AA-BDC2-474741DFF0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989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0" name="Rectangle 1039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2" name="Right Triangle 1041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C37E9D4B-7BFA-4D10-B666-547BAC499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6MFS header graphic. Decorative.">
            <a:extLst>
              <a:ext uri="{FF2B5EF4-FFF2-40B4-BE49-F238E27FC236}">
                <a16:creationId xmlns:a16="http://schemas.microsoft.com/office/drawing/2014/main" id="{C74401F0-3F43-41E5-9F43-E339AE3D6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32194" y="2586830"/>
            <a:ext cx="10287302" cy="172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380672-8500-472E-A5DE-7BB72B4CB08A}"/>
              </a:ext>
            </a:extLst>
          </p:cNvPr>
          <p:cNvSpPr txBox="1"/>
          <p:nvPr/>
        </p:nvSpPr>
        <p:spPr>
          <a:xfrm>
            <a:off x="732803" y="2217498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https://www.nwcg.gov/committees/6-Minutes-for-safety</a:t>
            </a:r>
          </a:p>
        </p:txBody>
      </p:sp>
    </p:spTree>
    <p:extLst>
      <p:ext uri="{BB962C8B-B14F-4D97-AF65-F5344CB8AC3E}">
        <p14:creationId xmlns:p14="http://schemas.microsoft.com/office/powerpoint/2010/main" val="6352400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0A1E0707-4985-454B-ACE0-4855BB558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1E24E-33C7-4CB0-B29E-56C81587B83E}"/>
              </a:ext>
            </a:extLst>
          </p:cNvPr>
          <p:cNvSpPr txBox="1"/>
          <p:nvPr/>
        </p:nvSpPr>
        <p:spPr>
          <a:xfrm>
            <a:off x="733427" y="350449"/>
            <a:ext cx="3673110" cy="581698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n-US" sz="1700" b="1" i="0" dirty="0">
                <a:effectLst/>
              </a:rPr>
              <a:t>References</a:t>
            </a:r>
            <a:endParaRPr lang="en-US" dirty="0"/>
          </a:p>
          <a:p>
            <a:pPr indent="-2286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1700" b="0" i="1" dirty="0">
                <a:effectLst/>
                <a:hlinkClick r:id="rId2" tooltip="This link may direct you to a non-government website that may have different policies from those of NWCG."/>
              </a:rPr>
              <a:t>10 Standard Firefighting Orders,</a:t>
            </a:r>
            <a:r>
              <a:rPr lang="en-US" sz="1700" b="0" i="0" dirty="0">
                <a:effectLst/>
                <a:hlinkClick r:id="rId2" tooltip="This link may direct you to a non-government website that may have different policies from those of NWCG."/>
              </a:rPr>
              <a:t> PMS 110</a:t>
            </a:r>
            <a:endParaRPr lang="en-US" sz="1700" b="0" i="0" dirty="0">
              <a:effectLst/>
            </a:endParaRPr>
          </a:p>
          <a:p>
            <a:pPr indent="-2286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1700" b="0" i="1" dirty="0">
                <a:effectLst/>
                <a:hlinkClick r:id="rId3" tooltip="This link may direct you to a non-government website that may have different policies from those of NWCG."/>
              </a:rPr>
              <a:t>18 Watch Out Situations,</a:t>
            </a:r>
            <a:r>
              <a:rPr lang="en-US" sz="1700" b="0" i="0" dirty="0">
                <a:effectLst/>
                <a:hlinkClick r:id="rId3" tooltip="This link may direct you to a non-government website that may have different policies from those of NWCG."/>
              </a:rPr>
              <a:t> PMS 118</a:t>
            </a:r>
            <a:endParaRPr lang="en-US" sz="1700" b="0" i="0" dirty="0">
              <a:effectLst/>
            </a:endParaRPr>
          </a:p>
          <a:p>
            <a:pPr indent="-22860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sz="1700" b="0" i="1" dirty="0">
                <a:effectLst/>
                <a:hlinkClick r:id="rId4" tooltip="This link may direct you to a non-government website that may have different policies from those of NWCG."/>
              </a:rPr>
              <a:t>10 and 18 Poster,</a:t>
            </a:r>
            <a:r>
              <a:rPr lang="en-US" sz="1700" b="0" i="0" dirty="0">
                <a:effectLst/>
                <a:hlinkClick r:id="rId4" tooltip="This link may direct you to a non-government website that may have different policies from those of NWCG."/>
              </a:rPr>
              <a:t> PMS 110-18</a:t>
            </a:r>
            <a:endParaRPr lang="en-US" sz="1700" b="0" i="0" dirty="0">
              <a:effectLst/>
            </a:endParaRPr>
          </a:p>
          <a:p>
            <a:pPr indent="-228600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en-US" sz="1700" dirty="0">
              <a:cs typeface="Calibri"/>
            </a:endParaRPr>
          </a:p>
          <a:p>
            <a:pPr>
              <a:lnSpc>
                <a:spcPct val="170000"/>
              </a:lnSpc>
              <a:spcAft>
                <a:spcPts val="600"/>
              </a:spcAft>
            </a:pPr>
            <a:r>
              <a:rPr lang="en-US" sz="1700" b="1" dirty="0">
                <a:cs typeface="Calibri"/>
              </a:rPr>
              <a:t>Links</a:t>
            </a:r>
            <a:endParaRPr lang="en-US" sz="1700" b="1" dirty="0">
              <a:cs typeface="Calibri" panose="020F0502020204030204"/>
              <a:hlinkClick r:id="rId4"/>
            </a:endParaRPr>
          </a:p>
          <a:p>
            <a:pPr indent="-2286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hlinkClick r:id="rId4"/>
              </a:rPr>
              <a:t>https://www.nwcg.gov/publications/pms110-18</a:t>
            </a:r>
            <a:endParaRPr lang="en-US" sz="1700" dirty="0"/>
          </a:p>
          <a:p>
            <a:pPr indent="-2286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hlinkClick r:id="rId5"/>
              </a:rPr>
              <a:t>https://nwcg.gov/committees/6-Minutes-for-safety</a:t>
            </a:r>
            <a:endParaRPr lang="en-US" sz="1700" dirty="0"/>
          </a:p>
          <a:p>
            <a:pPr indent="-2286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hlinkClick r:id="rId6"/>
              </a:rPr>
              <a:t>www.firewiseusa.org</a:t>
            </a:r>
            <a:endParaRPr lang="en-US" sz="1700" dirty="0"/>
          </a:p>
          <a:p>
            <a:pPr indent="-2286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ea typeface="+mn-lt"/>
                <a:cs typeface="+mn-lt"/>
                <a:hlinkClick r:id="rId7"/>
              </a:rPr>
              <a:t>https://shop.phos-chekhomedefense.com/PHOS-CHEK-WILDFIRE-HOME-DEFENSE</a:t>
            </a:r>
            <a:endParaRPr lang="en-US" sz="1700" dirty="0">
              <a:ea typeface="+mn-lt"/>
              <a:cs typeface="+mn-lt"/>
            </a:endParaRPr>
          </a:p>
          <a:p>
            <a:pPr indent="-2286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hlinkClick r:id="rId8"/>
              </a:rPr>
              <a:t>https://www.nwcg.gov/publications/training-courses/rt-130</a:t>
            </a:r>
            <a:endParaRPr lang="en-US" sz="1700" dirty="0"/>
          </a:p>
          <a:p>
            <a:pPr indent="-2286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hlinkClick r:id="rId9"/>
              </a:rPr>
              <a:t>https://www.nwcg.gov/publications/training-courses/s-190</a:t>
            </a:r>
            <a:r>
              <a:rPr lang="en-US" sz="1700" dirty="0"/>
              <a:t> </a:t>
            </a:r>
          </a:p>
          <a:p>
            <a:pPr indent="-2286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hlinkClick r:id="rId10"/>
              </a:rPr>
              <a:t>www.capstonefire.com</a:t>
            </a:r>
            <a:endParaRPr lang="en-US" sz="1700" dirty="0"/>
          </a:p>
          <a:p>
            <a:pPr indent="-2286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hlinkClick r:id="rId11"/>
              </a:rPr>
              <a:t>www.ruralmetrofire.com</a:t>
            </a:r>
            <a:endParaRPr lang="en-US" sz="1700" dirty="0"/>
          </a:p>
          <a:p>
            <a:pPr indent="-228600">
              <a:lnSpc>
                <a:spcPct val="17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hlinkClick r:id="rId12"/>
              </a:rPr>
              <a:t>www.globalmedicalresponse.com</a:t>
            </a: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pic>
        <p:nvPicPr>
          <p:cNvPr id="8" name="Graphic 7" descr="Link">
            <a:extLst>
              <a:ext uri="{FF2B5EF4-FFF2-40B4-BE49-F238E27FC236}">
                <a16:creationId xmlns:a16="http://schemas.microsoft.com/office/drawing/2014/main" id="{0C9C079D-09F6-BC40-8C9B-41115538F51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39138" y="2014537"/>
            <a:ext cx="2828925" cy="2828925"/>
          </a:xfrm>
          <a:prstGeom prst="rect">
            <a:avLst/>
          </a:prstGeom>
        </p:spPr>
      </p:pic>
      <p:pic>
        <p:nvPicPr>
          <p:cNvPr id="5" name="Picture 4" descr="A picture containing sky, ground, outdoor, grass&#10;&#10;Description automatically generated">
            <a:extLst>
              <a:ext uri="{FF2B5EF4-FFF2-40B4-BE49-F238E27FC236}">
                <a16:creationId xmlns:a16="http://schemas.microsoft.com/office/drawing/2014/main" id="{9974ADDA-6E0F-458A-8E38-06A37269EC59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3211" y="2025146"/>
            <a:ext cx="2828925" cy="28077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28E315-E582-459C-B642-6E79DB9205E5}"/>
              </a:ext>
            </a:extLst>
          </p:cNvPr>
          <p:cNvSpPr txBox="1"/>
          <p:nvPr/>
        </p:nvSpPr>
        <p:spPr>
          <a:xfrm>
            <a:off x="5653734" y="350449"/>
            <a:ext cx="5836301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4800" b="1"/>
              <a:t>Presentation References &amp; Links</a:t>
            </a:r>
            <a:endParaRPr lang="en-US" sz="4800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6029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D5D19D-0789-4518-B5DC-D47ADF69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FA283B-641E-4E17-B13B-5C682B581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3130041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/>
              <a:t>10 Standing Orders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mountain&#10;&#10;Description automatically generated">
            <a:extLst>
              <a:ext uri="{FF2B5EF4-FFF2-40B4-BE49-F238E27FC236}">
                <a16:creationId xmlns:a16="http://schemas.microsoft.com/office/drawing/2014/main" id="{D5A63D73-7D21-460A-B6A6-5D148ED0A5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2492" y="666728"/>
            <a:ext cx="5536001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8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74615E3-CE8A-4BFE-9DB3-BB418A3EB8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41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69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C3AE0CA2-3877-4941-AD70-81C1D612EB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979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1D8088-559A-46A5-A801-CDF0B9476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E2E96F-17F7-4C8C-BDF1-6BB90A0C1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2380868"/>
            <a:ext cx="11982332" cy="2087795"/>
            <a:chOff x="143163" y="5763486"/>
            <a:chExt cx="11982332" cy="7395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46BD00C-9313-4A22-94F7-3875A46C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EAF30D0-AA67-427C-9938-A2C8A9B5D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41FBCC00-3351-49C0-AEEC-9AFDA0EBB9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41"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9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D5872A3-CFF8-4F36-8446-6F1B04585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EC0934-1503-4296-A688-FC4E83E3F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4813"/>
            <a:ext cx="7147352" cy="6333471"/>
            <a:chOff x="329184" y="-555662"/>
            <a:chExt cx="524256" cy="633347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C528A17-D3E6-4463-8942-C4991C05B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99B74AA-0D92-4B16-A6FE-030C4476E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555662"/>
              <a:ext cx="524256" cy="608778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5E2C537D-FECA-4C7F-A65B-F82518B3A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265180"/>
            <a:ext cx="10999072" cy="57515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FF8225F4-81E6-479B-9323-34B9097BDC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469664"/>
            <a:ext cx="10515600" cy="533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06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795635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92E5FAA4-D5D1-4B8D-8EF0-2DE7F9976C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7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162</Words>
  <Application>Microsoft Macintosh PowerPoint</Application>
  <PresentationFormat>Widescreen</PresentationFormat>
  <Paragraphs>28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Wildfire Prevention &amp;  Safety</vt:lpstr>
      <vt:lpstr>Wildfire Prevention </vt:lpstr>
      <vt:lpstr>PowerPoint Presentation</vt:lpstr>
      <vt:lpstr>10 Standing Orders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18 Look Outs and the importance of “LCES”  Lookouts Communication Escape Route Safety Zones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Wildfire Prevention</dc:title>
  <dc:creator>Davis, Kristen</dc:creator>
  <cp:lastModifiedBy>Isaiah Irizarry</cp:lastModifiedBy>
  <cp:revision>5</cp:revision>
  <dcterms:created xsi:type="dcterms:W3CDTF">2022-06-24T16:00:28Z</dcterms:created>
  <dcterms:modified xsi:type="dcterms:W3CDTF">2022-06-28T13:51:51Z</dcterms:modified>
</cp:coreProperties>
</file>